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734" r:id="rId2"/>
  </p:sldMasterIdLst>
  <p:sldIdLst>
    <p:sldId id="256" r:id="rId3"/>
    <p:sldId id="259" r:id="rId4"/>
    <p:sldId id="260" r:id="rId5"/>
    <p:sldId id="261" r:id="rId6"/>
    <p:sldId id="288" r:id="rId7"/>
    <p:sldId id="286" r:id="rId8"/>
    <p:sldId id="287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56A85"/>
    <a:srgbClr val="D5A97D"/>
    <a:srgbClr val="1B222B"/>
    <a:srgbClr val="CCCC00"/>
    <a:srgbClr val="C89058"/>
    <a:srgbClr val="996633"/>
    <a:srgbClr val="3E1F00"/>
    <a:srgbClr val="13181F"/>
    <a:srgbClr val="FFFFFF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3056" autoAdjust="0"/>
  </p:normalViewPr>
  <p:slideViewPr>
    <p:cSldViewPr snapToGrid="0" snapToObjects="1"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tx>
        <c:rich>
          <a:bodyPr/>
          <a:lstStyle/>
          <a:p>
            <a:pPr>
              <a:defRPr/>
            </a:pPr>
            <a:r>
              <a:rPr lang="es-MX"/>
              <a:t>Asuntos</a:t>
            </a:r>
            <a:r>
              <a:rPr lang="es-MX" baseline="0"/>
              <a:t> en trámite</a:t>
            </a:r>
            <a:endParaRPr lang="es-MX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8.3333333333333488E-3"/>
                  <c:y val="-4.1666666666666692E-2"/>
                </c:manualLayout>
              </c:layout>
              <c:showVal val="1"/>
            </c:dLbl>
            <c:dLbl>
              <c:idx val="1"/>
              <c:layout>
                <c:manualLayout>
                  <c:x val="2.7777777777777879E-3"/>
                  <c:y val="-4.1666666666666692E-2"/>
                </c:manualLayout>
              </c:layout>
              <c:showVal val="1"/>
            </c:dLbl>
            <c:dLbl>
              <c:idx val="2"/>
              <c:layout>
                <c:manualLayout>
                  <c:x val="1.1111111111111127E-2"/>
                  <c:y val="-3.2407407407407475E-2"/>
                </c:manualLayout>
              </c:layout>
              <c:showVal val="1"/>
            </c:dLbl>
            <c:dLbl>
              <c:idx val="3"/>
              <c:layout>
                <c:manualLayout>
                  <c:x val="1.6666666666666691E-2"/>
                  <c:y val="-3.703703703703709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</c:dLbls>
          <c:cat>
            <c:strRef>
              <c:f>Hoja1!$A$4:$A$7</c:f>
              <c:strCache>
                <c:ptCount val="4"/>
                <c:pt idx="0">
                  <c:v>Mexicali</c:v>
                </c:pt>
                <c:pt idx="1">
                  <c:v>Tijuana</c:v>
                </c:pt>
                <c:pt idx="2">
                  <c:v>Ensenada</c:v>
                </c:pt>
                <c:pt idx="3">
                  <c:v>Rosarito</c:v>
                </c:pt>
              </c:strCache>
            </c:strRef>
          </c:cat>
          <c:val>
            <c:numRef>
              <c:f>Hoja1!$B$4:$B$7</c:f>
              <c:numCache>
                <c:formatCode>General</c:formatCode>
                <c:ptCount val="4"/>
                <c:pt idx="0">
                  <c:v>19148</c:v>
                </c:pt>
                <c:pt idx="1">
                  <c:v>22918</c:v>
                </c:pt>
                <c:pt idx="2">
                  <c:v>7677</c:v>
                </c:pt>
                <c:pt idx="3">
                  <c:v>1069</c:v>
                </c:pt>
              </c:numCache>
            </c:numRef>
          </c:val>
        </c:ser>
        <c:dLbls>
          <c:showVal val="1"/>
        </c:dLbls>
        <c:shape val="box"/>
        <c:axId val="46965888"/>
        <c:axId val="46967424"/>
        <c:axId val="0"/>
      </c:bar3DChart>
      <c:catAx>
        <c:axId val="46965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6967424"/>
        <c:crosses val="autoZero"/>
        <c:auto val="1"/>
        <c:lblAlgn val="ctr"/>
        <c:lblOffset val="100"/>
      </c:catAx>
      <c:valAx>
        <c:axId val="46967424"/>
        <c:scaling>
          <c:orientation val="minMax"/>
        </c:scaling>
        <c:delete val="1"/>
        <c:axPos val="l"/>
        <c:numFmt formatCode="General" sourceLinked="1"/>
        <c:tickLblPos val="none"/>
        <c:crossAx val="46965888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s-MX"/>
              <a:t>Inicios</a:t>
            </a:r>
            <a:r>
              <a:rPr lang="es-MX" baseline="0"/>
              <a:t> 2018</a:t>
            </a:r>
            <a:endParaRPr lang="es-MX"/>
          </a:p>
        </c:rich>
      </c:tx>
      <c:layout>
        <c:manualLayout>
          <c:xMode val="edge"/>
          <c:yMode val="edge"/>
          <c:x val="0.3690903324584428"/>
          <c:y val="4.629629629629637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8.3333333333333367E-3"/>
                  <c:y val="-3.2407407407407461E-2"/>
                </c:manualLayout>
              </c:layout>
              <c:showVal val="1"/>
            </c:dLbl>
            <c:dLbl>
              <c:idx val="1"/>
              <c:layout>
                <c:manualLayout>
                  <c:x val="1.6666666666666691E-2"/>
                  <c:y val="-3.2407407407407461E-2"/>
                </c:manualLayout>
              </c:layout>
              <c:showVal val="1"/>
            </c:dLbl>
            <c:dLbl>
              <c:idx val="2"/>
              <c:layout>
                <c:manualLayout>
                  <c:x val="5.5555555555555558E-3"/>
                  <c:y val="-4.1666666666666664E-2"/>
                </c:manualLayout>
              </c:layout>
              <c:showVal val="1"/>
            </c:dLbl>
            <c:dLbl>
              <c:idx val="3"/>
              <c:layout>
                <c:manualLayout>
                  <c:x val="2.7777777777777874E-3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Val val="1"/>
          </c:dLbls>
          <c:cat>
            <c:strRef>
              <c:f>Hoja1!$A$28:$A$31</c:f>
              <c:strCache>
                <c:ptCount val="4"/>
                <c:pt idx="0">
                  <c:v>Mexicali</c:v>
                </c:pt>
                <c:pt idx="1">
                  <c:v>Tijuana</c:v>
                </c:pt>
                <c:pt idx="2">
                  <c:v>Ensenada</c:v>
                </c:pt>
                <c:pt idx="3">
                  <c:v>Rosarito</c:v>
                </c:pt>
              </c:strCache>
            </c:strRef>
          </c:cat>
          <c:val>
            <c:numRef>
              <c:f>Hoja1!$B$28:$B$31</c:f>
              <c:numCache>
                <c:formatCode>General</c:formatCode>
                <c:ptCount val="4"/>
                <c:pt idx="0">
                  <c:v>5334</c:v>
                </c:pt>
                <c:pt idx="1">
                  <c:v>8079</c:v>
                </c:pt>
                <c:pt idx="2">
                  <c:v>2453</c:v>
                </c:pt>
                <c:pt idx="3">
                  <c:v>551</c:v>
                </c:pt>
              </c:numCache>
            </c:numRef>
          </c:val>
        </c:ser>
        <c:dLbls>
          <c:showVal val="1"/>
        </c:dLbls>
        <c:shape val="box"/>
        <c:axId val="47524480"/>
        <c:axId val="47538560"/>
        <c:axId val="0"/>
      </c:bar3DChart>
      <c:catAx>
        <c:axId val="47524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s-MX"/>
          </a:p>
        </c:txPr>
        <c:crossAx val="47538560"/>
        <c:crosses val="autoZero"/>
        <c:auto val="1"/>
        <c:lblAlgn val="ctr"/>
        <c:lblOffset val="100"/>
      </c:catAx>
      <c:valAx>
        <c:axId val="47538560"/>
        <c:scaling>
          <c:orientation val="minMax"/>
        </c:scaling>
        <c:delete val="1"/>
        <c:axPos val="l"/>
        <c:numFmt formatCode="General" sourceLinked="1"/>
        <c:tickLblPos val="none"/>
        <c:crossAx val="47524480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307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05572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08783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64734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97572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528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151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7704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16500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6475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1419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28D935D-AB30-394C-BA2C-2E90A53B795B}" type="datetimeFigureOut">
              <a:rPr lang="es-ES_tradnl" smtClean="0"/>
              <a:pPr/>
              <a:t>22/11/2018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987C45C-D6AD-6C49-AB59-0AC91D94C3B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76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3023" y="3198215"/>
            <a:ext cx="5457954" cy="11199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7665" y="1050196"/>
            <a:ext cx="1408670" cy="2282198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75000"/>
                <a:alpha val="53000"/>
              </a:schemeClr>
            </a:outerShdw>
          </a:effectLst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1099102" y="4391223"/>
            <a:ext cx="6945797" cy="0"/>
          </a:xfrm>
          <a:prstGeom prst="line">
            <a:avLst/>
          </a:prstGeom>
          <a:ln>
            <a:solidFill>
              <a:srgbClr val="2E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 userDrawn="1"/>
        </p:nvSpPr>
        <p:spPr>
          <a:xfrm>
            <a:off x="5835" y="3236316"/>
            <a:ext cx="9144000" cy="485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287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7480" y="5720057"/>
            <a:ext cx="3757382" cy="770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1865" y="5070763"/>
            <a:ext cx="952893" cy="1543793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75000"/>
                <a:alpha val="53000"/>
              </a:schemeClr>
            </a:outerShdw>
          </a:effectLst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500032" y="6318873"/>
            <a:ext cx="6945797" cy="0"/>
          </a:xfrm>
          <a:prstGeom prst="line">
            <a:avLst/>
          </a:prstGeom>
          <a:ln>
            <a:solidFill>
              <a:srgbClr val="2E1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8495"/>
          <a:stretch/>
        </p:blipFill>
        <p:spPr>
          <a:xfrm>
            <a:off x="416226" y="468051"/>
            <a:ext cx="3324500" cy="351347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0" y="468051"/>
            <a:ext cx="9144000" cy="3513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173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H="1">
            <a:off x="1068442" y="4391223"/>
            <a:ext cx="6945797" cy="0"/>
          </a:xfrm>
          <a:prstGeom prst="line">
            <a:avLst/>
          </a:prstGeom>
          <a:ln>
            <a:solidFill>
              <a:srgbClr val="7A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1068442" y="4391223"/>
            <a:ext cx="69457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Lato" pitchFamily="34" charset="0"/>
                <a:cs typeface="Lato" pitchFamily="34" charset="0"/>
              </a:rPr>
              <a:t>CECOFAM</a:t>
            </a:r>
            <a:r>
              <a:rPr lang="es-MX" sz="2000" b="1" dirty="0" smtClean="0">
                <a:latin typeface="Lato" pitchFamily="34" charset="0"/>
                <a:cs typeface="Lato" pitchFamily="34" charset="0"/>
              </a:rPr>
              <a:t/>
            </a:r>
            <a:br>
              <a:rPr lang="es-MX" sz="2000" b="1" dirty="0" smtClean="0">
                <a:latin typeface="Lato" pitchFamily="34" charset="0"/>
                <a:cs typeface="Lato" pitchFamily="34" charset="0"/>
              </a:rPr>
            </a:br>
            <a:r>
              <a:rPr lang="es-MX" sz="2000" b="1" dirty="0" smtClean="0">
                <a:latin typeface="Lato" pitchFamily="34" charset="0"/>
                <a:cs typeface="Lato" pitchFamily="34" charset="0"/>
              </a:rPr>
              <a:t> CENTRO DE CONVIVENCIA FAMILIAR SUPERVISADA</a:t>
            </a:r>
            <a:br>
              <a:rPr lang="es-MX" sz="2000" b="1" dirty="0" smtClean="0">
                <a:latin typeface="Lato" pitchFamily="34" charset="0"/>
                <a:cs typeface="Lato" pitchFamily="34" charset="0"/>
              </a:rPr>
            </a:br>
            <a:endParaRPr lang="es-MX" sz="2000" b="1" i="1" dirty="0" smtClean="0">
              <a:latin typeface="Lato" pitchFamily="34" charset="0"/>
              <a:cs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8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704850"/>
            <a:ext cx="7886700" cy="1123950"/>
          </a:xfrm>
        </p:spPr>
        <p:txBody>
          <a:bodyPr/>
          <a:lstStyle/>
          <a:p>
            <a:pPr lvl="0">
              <a:lnSpc>
                <a:spcPct val="100000"/>
              </a:lnSpc>
              <a:defRPr/>
            </a:pPr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PROYECTO</a:t>
            </a:r>
            <a:r>
              <a:rPr lang="es-MX" sz="2800" b="1" dirty="0" smtClean="0">
                <a:latin typeface="+mn-lt"/>
              </a:rPr>
              <a:t/>
            </a:r>
            <a:br>
              <a:rPr lang="es-MX" sz="2800" b="1" dirty="0" smtClean="0">
                <a:latin typeface="+mn-lt"/>
              </a:rPr>
            </a:br>
            <a: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CENTRO DE CONVIVENCIA FAMILIAR </a:t>
            </a:r>
            <a:b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SUPERVISADA</a:t>
            </a:r>
            <a:r>
              <a:rPr lang="es-MX" sz="28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/>
            </a:r>
            <a:br>
              <a:rPr lang="es-MX" sz="2800" b="1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s-MX" sz="2800" b="1" dirty="0" smtClean="0">
                <a:latin typeface="+mn-lt"/>
              </a:rPr>
              <a:t/>
            </a:r>
            <a:br>
              <a:rPr lang="es-MX" sz="2800" b="1" dirty="0" smtClean="0">
                <a:latin typeface="+mn-lt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 pitchFamily="34" charset="0"/>
                <a:cs typeface="Lato Black" pitchFamily="34" charset="0"/>
              </a:rPr>
              <a:t/>
            </a:r>
            <a:b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Black" pitchFamily="34" charset="0"/>
                <a:cs typeface="Lato Black" pitchFamily="34" charset="0"/>
              </a:rPr>
            </a:br>
            <a:endParaRPr lang="es-MX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266950" y="2257425"/>
            <a:ext cx="53244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 smtClean="0"/>
              <a:t> Antecedentes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 Sustento jurídico y social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Estructura orgánica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/>
              <a:t>Costo de plantilla (Versión Mínima)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647700"/>
            <a:ext cx="7886700" cy="581025"/>
          </a:xfrm>
        </p:spPr>
        <p:txBody>
          <a:bodyPr/>
          <a:lstStyle/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ANTECEDENTES</a:t>
            </a:r>
            <a:endParaRPr lang="es-MX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90641" y="4391025"/>
            <a:ext cx="1571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 smtClean="0">
                <a:latin typeface="Calibri" pitchFamily="34" charset="0"/>
              </a:rPr>
              <a:t>Más de 17,000 Inicios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57200" y="1228725"/>
            <a:ext cx="271464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MATERIA FAMILIAR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390641" y="2192715"/>
            <a:ext cx="1571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 smtClean="0">
                <a:latin typeface="Calibri" pitchFamily="34" charset="0"/>
              </a:rPr>
              <a:t>Más de</a:t>
            </a:r>
          </a:p>
          <a:p>
            <a:pPr algn="ctr"/>
            <a:r>
              <a:rPr lang="es-MX" sz="2400" b="1" i="1" dirty="0" smtClean="0">
                <a:latin typeface="Calibri" pitchFamily="34" charset="0"/>
              </a:rPr>
              <a:t>50,000 Asuntos </a:t>
            </a:r>
            <a:br>
              <a:rPr lang="es-MX" sz="2400" b="1" i="1" dirty="0" smtClean="0">
                <a:latin typeface="Calibri" pitchFamily="34" charset="0"/>
              </a:rPr>
            </a:br>
            <a:r>
              <a:rPr lang="es-MX" sz="2400" b="1" i="1" dirty="0" smtClean="0">
                <a:latin typeface="Calibri" pitchFamily="34" charset="0"/>
              </a:rPr>
              <a:t>en trámite </a:t>
            </a:r>
          </a:p>
        </p:txBody>
      </p:sp>
      <p:graphicFrame>
        <p:nvGraphicFramePr>
          <p:cNvPr id="14" name="1 Gráfico"/>
          <p:cNvGraphicFramePr/>
          <p:nvPr/>
        </p:nvGraphicFramePr>
        <p:xfrm>
          <a:off x="3171844" y="1653457"/>
          <a:ext cx="4533881" cy="210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2 Gráfico"/>
          <p:cNvGraphicFramePr/>
          <p:nvPr/>
        </p:nvGraphicFramePr>
        <p:xfrm>
          <a:off x="3133725" y="3762375"/>
          <a:ext cx="4572000" cy="2040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457200" y="6110674"/>
            <a:ext cx="2333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*Al 31 de julio de 2018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070001" y="1168421"/>
            <a:ext cx="5143536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Ley Orgánica PJBC, reforma 2013</a:t>
            </a:r>
          </a:p>
          <a:p>
            <a:endParaRPr lang="es-MX" sz="24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itchFamily="34" charset="0"/>
              <a:cs typeface="Lato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98687" y="1768486"/>
            <a:ext cx="640871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i="1" dirty="0" smtClean="0">
                <a:solidFill>
                  <a:schemeClr val="accent5">
                    <a:lumMod val="50000"/>
                  </a:schemeClr>
                </a:solidFill>
                <a:latin typeface="Lato" pitchFamily="34" charset="0"/>
                <a:cs typeface="Lato" pitchFamily="34" charset="0"/>
              </a:rPr>
              <a:t>Decreto No. 590, publicado  en el Periódico Oficial , de fecha 25 de octubre de 2013</a:t>
            </a:r>
          </a:p>
          <a:p>
            <a:endParaRPr lang="es-MX" sz="2400" b="1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" pitchFamily="34" charset="0"/>
              <a:cs typeface="Lato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11674" y="2486025"/>
            <a:ext cx="42484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i="1" dirty="0" smtClean="0">
              <a:latin typeface="Lato" pitchFamily="34" charset="0"/>
              <a:cs typeface="Lato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Lato" pitchFamily="34" charset="0"/>
                <a:cs typeface="Lato" pitchFamily="34" charset="0"/>
              </a:rPr>
              <a:t>¨Diagnóstico de la situación actual de medidas sobre la convivencia familiar supervisada en el Poder Judicial ¨</a:t>
            </a: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Lato" pitchFamily="34" charset="0"/>
                <a:cs typeface="Lato" pitchFamily="34" charset="0"/>
              </a:rPr>
              <a:t>¨Proyecto Estratégico Centros de Convivencia Familiar Supervisada, Plan de Desarrollo Judicial 2018-2020¨</a:t>
            </a:r>
          </a:p>
          <a:p>
            <a:endParaRPr lang="es-MX" sz="800" i="1" dirty="0" smtClean="0">
              <a:latin typeface="Lato" pitchFamily="34" charset="0"/>
              <a:cs typeface="Lato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i="1" dirty="0" smtClean="0">
                <a:latin typeface="Lato" pitchFamily="34" charset="0"/>
                <a:cs typeface="Lato" pitchFamily="34" charset="0"/>
              </a:rPr>
              <a:t> ¨Propuesta de Modelo Organizacional </a:t>
            </a:r>
          </a:p>
          <a:p>
            <a:r>
              <a:rPr lang="es-MX" i="1" dirty="0" smtClean="0">
                <a:latin typeface="Lato" pitchFamily="34" charset="0"/>
                <a:cs typeface="Lato" pitchFamily="34" charset="0"/>
              </a:rPr>
              <a:t>del Centro de Convivencia Familiar¨</a:t>
            </a:r>
            <a:endParaRPr lang="es-ES" i="1" dirty="0">
              <a:latin typeface="Lato" pitchFamily="34" charset="0"/>
              <a:cs typeface="Lato" pitchFamily="34" charset="0"/>
            </a:endParaRPr>
          </a:p>
        </p:txBody>
      </p:sp>
      <p:sp>
        <p:nvSpPr>
          <p:cNvPr id="6" name="CuadroTexto 9"/>
          <p:cNvSpPr txBox="1">
            <a:spLocks noGrp="1"/>
          </p:cNvSpPr>
          <p:nvPr>
            <p:ph type="title"/>
          </p:nvPr>
        </p:nvSpPr>
        <p:spPr>
          <a:xfrm>
            <a:off x="628650" y="632890"/>
            <a:ext cx="78867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latin typeface="Calibri" pitchFamily="34" charset="0"/>
              </a:rPr>
              <a:t>FUNDAMENTO</a:t>
            </a:r>
            <a:endParaRPr lang="es-MX" sz="3200" b="1" i="1" dirty="0">
              <a:latin typeface="Calibri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14" y="2697180"/>
            <a:ext cx="32403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075" y="3819525"/>
            <a:ext cx="3979059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b="1" i="1" dirty="0" smtClean="0">
                <a:solidFill>
                  <a:schemeClr val="tx1"/>
                </a:solidFill>
                <a:latin typeface="Lato" pitchFamily="34" charset="0"/>
                <a:cs typeface="Lato" pitchFamily="34" charset="0"/>
              </a:rPr>
              <a:t>Facilitar la convivencia paterno-filial en casos que, a juicio del Juzgado Familiar, </a:t>
            </a:r>
            <a:r>
              <a:rPr lang="es-MX" sz="1400" b="1" i="1" dirty="0">
                <a:solidFill>
                  <a:schemeClr val="tx1"/>
                </a:solidFill>
                <a:latin typeface="Lato" pitchFamily="34" charset="0"/>
                <a:cs typeface="Lato" pitchFamily="34" charset="0"/>
              </a:rPr>
              <a:t>e</a:t>
            </a:r>
            <a:r>
              <a:rPr lang="es-MX" sz="1400" b="1" i="1" dirty="0" smtClean="0">
                <a:solidFill>
                  <a:schemeClr val="tx1"/>
                </a:solidFill>
                <a:latin typeface="Lato" pitchFamily="34" charset="0"/>
                <a:cs typeface="Lato" pitchFamily="34" charset="0"/>
              </a:rPr>
              <a:t>sta no puede realizarse de manera libre o se ponga en riesgo el interés superior del menor</a:t>
            </a:r>
            <a:r>
              <a:rPr lang="es-MX" sz="1400" b="1" i="1" dirty="0" smtClean="0">
                <a:solidFill>
                  <a:srgbClr val="7030A0"/>
                </a:solidFill>
                <a:latin typeface="Lato" pitchFamily="34" charset="0"/>
                <a:cs typeface="Lato" pitchFamily="34" charset="0"/>
              </a:rPr>
              <a:t>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734134" y="1313599"/>
            <a:ext cx="313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IMPACTO SOCIAL </a:t>
            </a:r>
            <a:endParaRPr lang="es-MX" sz="2400" b="1" i="1" dirty="0">
              <a:solidFill>
                <a:schemeClr val="accent2">
                  <a:lumMod val="75000"/>
                </a:schemeClr>
              </a:solidFill>
              <a:latin typeface="Lato" pitchFamily="34" charset="0"/>
              <a:cs typeface="Lato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590118" y="1817655"/>
            <a:ext cx="3279878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i="1" dirty="0" smtClean="0">
                <a:latin typeface="Lato" pitchFamily="34" charset="0"/>
                <a:cs typeface="Lato" pitchFamily="34" charset="0"/>
              </a:rPr>
              <a:t>Al menos </a:t>
            </a:r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100 familias</a:t>
            </a:r>
            <a:r>
              <a:rPr lang="es-MX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itchFamily="34" charset="0"/>
                <a:cs typeface="Lato" pitchFamily="34" charset="0"/>
              </a:rPr>
              <a:t>                </a:t>
            </a:r>
            <a:r>
              <a:rPr lang="es-MX" b="1" i="1" dirty="0" smtClean="0">
                <a:latin typeface="Lato" pitchFamily="34" charset="0"/>
                <a:cs typeface="Lato" pitchFamily="34" charset="0"/>
              </a:rPr>
              <a:t>requieren al mes </a:t>
            </a:r>
          </a:p>
          <a:p>
            <a:pPr algn="r"/>
            <a:r>
              <a:rPr lang="es-MX" b="1" i="1" dirty="0" smtClean="0">
                <a:latin typeface="Lato" pitchFamily="34" charset="0"/>
                <a:cs typeface="Lato" pitchFamily="34" charset="0"/>
              </a:rPr>
              <a:t>de una convivencia familiar supervisada</a:t>
            </a:r>
          </a:p>
          <a:p>
            <a:pPr algn="r"/>
            <a:endParaRPr lang="es-MX" b="1" i="1" dirty="0" smtClean="0">
              <a:latin typeface="Lato" pitchFamily="34" charset="0"/>
              <a:cs typeface="Lato" pitchFamily="34" charset="0"/>
            </a:endParaRPr>
          </a:p>
          <a:p>
            <a:pPr algn="r"/>
            <a:r>
              <a:rPr lang="es-MX" b="1" i="1" dirty="0" smtClean="0">
                <a:latin typeface="Lato" pitchFamily="34" charset="0"/>
                <a:cs typeface="Lato" pitchFamily="34" charset="0"/>
              </a:rPr>
              <a:t>Más </a:t>
            </a:r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250 menores </a:t>
            </a:r>
          </a:p>
          <a:p>
            <a:pPr algn="r"/>
            <a:r>
              <a:rPr lang="es-MX" b="1" i="1" dirty="0" smtClean="0">
                <a:latin typeface="Lato" pitchFamily="34" charset="0"/>
                <a:cs typeface="Lato" pitchFamily="34" charset="0"/>
              </a:rPr>
              <a:t>fueron protegidos por acuerdos judiciales </a:t>
            </a:r>
          </a:p>
          <a:p>
            <a:pPr algn="r"/>
            <a:endParaRPr lang="es-MX" b="1" i="1" dirty="0" smtClean="0">
              <a:latin typeface="Lato" pitchFamily="34" charset="0"/>
              <a:cs typeface="Lato" pitchFamily="34" charset="0"/>
            </a:endParaRPr>
          </a:p>
          <a:p>
            <a:pPr algn="r"/>
            <a:r>
              <a:rPr lang="es-MX" b="1" i="1" dirty="0" smtClean="0">
                <a:latin typeface="Lato" pitchFamily="34" charset="0"/>
                <a:cs typeface="Lato" pitchFamily="34" charset="0"/>
              </a:rPr>
              <a:t>Más de </a:t>
            </a:r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500 personas</a:t>
            </a:r>
            <a:r>
              <a:rPr lang="es-MX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itchFamily="34" charset="0"/>
                <a:cs typeface="Lato" pitchFamily="34" charset="0"/>
              </a:rPr>
              <a:t>                     </a:t>
            </a:r>
            <a:r>
              <a:rPr lang="es-MX" b="1" i="1" dirty="0" smtClean="0">
                <a:latin typeface="Lato" pitchFamily="34" charset="0"/>
                <a:cs typeface="Lato" pitchFamily="34" charset="0"/>
              </a:rPr>
              <a:t>al mes acudirán a una convivencia familiar supervisada</a:t>
            </a:r>
          </a:p>
          <a:p>
            <a:pPr algn="r"/>
            <a:endParaRPr lang="es-MX" sz="2300" b="1" i="1" dirty="0" smtClean="0">
              <a:latin typeface="Lato" pitchFamily="34" charset="0"/>
              <a:cs typeface="Lato" pitchFamily="34" charset="0"/>
            </a:endParaRPr>
          </a:p>
        </p:txBody>
      </p:sp>
      <p:sp>
        <p:nvSpPr>
          <p:cNvPr id="17" name="CuadroTexto 9"/>
          <p:cNvSpPr txBox="1"/>
          <p:nvPr/>
        </p:nvSpPr>
        <p:spPr>
          <a:xfrm>
            <a:off x="568003" y="617580"/>
            <a:ext cx="6715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>
                <a:latin typeface="Calibri" pitchFamily="34" charset="0"/>
              </a:rPr>
              <a:t>PROTECCIÓN A MENORES COMO PRIORIDAD DE LA JUSTICIA FAMILIAR</a:t>
            </a:r>
            <a:r>
              <a:rPr lang="es-MX" b="1" i="1" dirty="0" smtClean="0">
                <a:latin typeface="Calibri" pitchFamily="34" charset="0"/>
              </a:rPr>
              <a:t/>
            </a:r>
            <a:br>
              <a:rPr lang="es-MX" b="1" i="1" dirty="0" smtClean="0">
                <a:latin typeface="Calibri" pitchFamily="34" charset="0"/>
              </a:rPr>
            </a:br>
            <a:r>
              <a:rPr lang="es-MX" b="1" i="1" dirty="0" smtClean="0">
                <a:latin typeface="Calibri" pitchFamily="34" charset="0"/>
              </a:rPr>
              <a:t> </a:t>
            </a:r>
            <a:endParaRPr lang="es-MX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68028" y="2510152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1" dirty="0" smtClean="0">
                <a:latin typeface="Lato" pitchFamily="34" charset="0"/>
                <a:cs typeface="Lato" pitchFamily="34" charset="0"/>
              </a:rPr>
              <a:t>Lugar digno, gratuito y que garantiza en su interior, la salud emocional, la integridad física y moral de los menores de las familias en conflicto. </a:t>
            </a:r>
            <a:endParaRPr lang="es-ES" sz="1400" b="1" i="1" dirty="0">
              <a:latin typeface="Lato" pitchFamily="34" charset="0"/>
              <a:cs typeface="Lato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68028" y="2048487"/>
            <a:ext cx="313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CECOFAM </a:t>
            </a:r>
            <a:endParaRPr lang="es-MX" sz="2400" b="1" i="1" dirty="0">
              <a:solidFill>
                <a:schemeClr val="accent2">
                  <a:lumMod val="75000"/>
                </a:schemeClr>
              </a:solidFill>
              <a:latin typeface="Lato" pitchFamily="34" charset="0"/>
              <a:cs typeface="Lato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68028" y="3819525"/>
            <a:ext cx="3136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>
                <a:solidFill>
                  <a:schemeClr val="accent2">
                    <a:lumMod val="75000"/>
                  </a:schemeClr>
                </a:solidFill>
                <a:latin typeface="Lato" pitchFamily="34" charset="0"/>
                <a:cs typeface="Lato" pitchFamily="34" charset="0"/>
              </a:rPr>
              <a:t>OBJETIVO </a:t>
            </a:r>
            <a:endParaRPr lang="es-MX" sz="2400" b="1" i="1" dirty="0">
              <a:solidFill>
                <a:schemeClr val="accent2">
                  <a:lumMod val="75000"/>
                </a:schemeClr>
              </a:solidFill>
              <a:latin typeface="Lato" pitchFamily="34" charset="0"/>
              <a:cs typeface="Lat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orma libre"/>
          <p:cNvSpPr/>
          <p:nvPr/>
        </p:nvSpPr>
        <p:spPr>
          <a:xfrm>
            <a:off x="4786314" y="4902238"/>
            <a:ext cx="487321" cy="324880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kern="1200" dirty="0" smtClean="0">
                <a:solidFill>
                  <a:schemeClr val="tx1"/>
                </a:solidFill>
                <a:latin typeface="Calibri" pitchFamily="34" charset="0"/>
              </a:rPr>
              <a:t>AUXILIAR ADMTVO</a:t>
            </a:r>
            <a:endParaRPr lang="es-MX" sz="7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3321566" y="3012540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PSICOLOGO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4143372" y="4902238"/>
            <a:ext cx="487321" cy="324880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COMISARIO</a:t>
            </a:r>
          </a:p>
        </p:txBody>
      </p:sp>
      <p:sp>
        <p:nvSpPr>
          <p:cNvPr id="12" name="11 Forma libre"/>
          <p:cNvSpPr/>
          <p:nvPr/>
        </p:nvSpPr>
        <p:spPr>
          <a:xfrm>
            <a:off x="4000496" y="1940970"/>
            <a:ext cx="713487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kern="1200" dirty="0" smtClean="0">
                <a:solidFill>
                  <a:schemeClr val="tx1"/>
                </a:solidFill>
                <a:latin typeface="Calibri" pitchFamily="34" charset="0"/>
              </a:rPr>
              <a:t>COORDINADOR</a:t>
            </a:r>
            <a:endParaRPr lang="es-MX" sz="10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13" name="125 Grupo"/>
          <p:cNvGrpSpPr/>
          <p:nvPr/>
        </p:nvGrpSpPr>
        <p:grpSpPr>
          <a:xfrm>
            <a:off x="1000100" y="5584308"/>
            <a:ext cx="1552346" cy="300731"/>
            <a:chOff x="1001431" y="6057227"/>
            <a:chExt cx="1552346" cy="300731"/>
          </a:xfrm>
        </p:grpSpPr>
        <p:sp>
          <p:nvSpPr>
            <p:cNvPr id="14" name="13 Rectángulo"/>
            <p:cNvSpPr/>
            <p:nvPr/>
          </p:nvSpPr>
          <p:spPr>
            <a:xfrm>
              <a:off x="1001431" y="6057227"/>
              <a:ext cx="355859" cy="28575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 smtClean="0">
                  <a:solidFill>
                    <a:schemeClr val="tx1"/>
                  </a:solidFill>
                  <a:latin typeface="Calibri" pitchFamily="34" charset="0"/>
                </a:rPr>
                <a:t>14</a:t>
              </a:r>
              <a:endParaRPr lang="es-MX" sz="12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1214414" y="6072206"/>
              <a:ext cx="1339363" cy="28575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000" dirty="0" smtClean="0">
                  <a:solidFill>
                    <a:schemeClr val="tx1"/>
                  </a:solidFill>
                  <a:latin typeface="Calibri" pitchFamily="34" charset="0"/>
                </a:rPr>
                <a:t>PERSONAS EN TOTAL</a:t>
              </a:r>
              <a:endParaRPr lang="es-MX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16" name="15 Flecha derecha"/>
          <p:cNvSpPr/>
          <p:nvPr/>
        </p:nvSpPr>
        <p:spPr>
          <a:xfrm>
            <a:off x="4857752" y="2083846"/>
            <a:ext cx="214314" cy="214314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17 Conector recto"/>
          <p:cNvCxnSpPr/>
          <p:nvPr/>
        </p:nvCxnSpPr>
        <p:spPr>
          <a:xfrm>
            <a:off x="500034" y="2583912"/>
            <a:ext cx="7000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>
            <a:off x="5072066" y="1983305"/>
            <a:ext cx="1214446" cy="396318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dirty="0" smtClean="0">
                <a:solidFill>
                  <a:schemeClr val="tx1"/>
                </a:solidFill>
                <a:latin typeface="Calibri" pitchFamily="34" charset="0"/>
              </a:rPr>
              <a:t>POR MUNICIPIO</a:t>
            </a:r>
            <a:endParaRPr lang="es-MX" sz="12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19 Forma libre"/>
          <p:cNvSpPr/>
          <p:nvPr/>
        </p:nvSpPr>
        <p:spPr>
          <a:xfrm>
            <a:off x="5306590" y="3512427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SUPERVISOR DE CONVIVENCIA</a:t>
            </a:r>
          </a:p>
        </p:txBody>
      </p:sp>
      <p:sp>
        <p:nvSpPr>
          <p:cNvPr id="21" name="20 Forma libre"/>
          <p:cNvSpPr/>
          <p:nvPr/>
        </p:nvSpPr>
        <p:spPr>
          <a:xfrm>
            <a:off x="5306590" y="3012361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SUPERVISOR DE CONVIVENCIA</a:t>
            </a:r>
          </a:p>
        </p:txBody>
      </p:sp>
      <p:sp>
        <p:nvSpPr>
          <p:cNvPr id="22" name="21 Forma libre"/>
          <p:cNvSpPr/>
          <p:nvPr/>
        </p:nvSpPr>
        <p:spPr>
          <a:xfrm>
            <a:off x="5306590" y="4012493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SUPERVISOR DE CONVIVENCIA</a:t>
            </a:r>
          </a:p>
        </p:txBody>
      </p:sp>
      <p:sp>
        <p:nvSpPr>
          <p:cNvPr id="23" name="22 Forma libre"/>
          <p:cNvSpPr/>
          <p:nvPr/>
        </p:nvSpPr>
        <p:spPr>
          <a:xfrm>
            <a:off x="4321698" y="3512785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TRABAJADOR SOCIAL </a:t>
            </a:r>
          </a:p>
        </p:txBody>
      </p:sp>
      <p:sp>
        <p:nvSpPr>
          <p:cNvPr id="24" name="23 Forma libre"/>
          <p:cNvSpPr/>
          <p:nvPr/>
        </p:nvSpPr>
        <p:spPr>
          <a:xfrm>
            <a:off x="4321698" y="3012719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TRABAJADOR SOCIAL </a:t>
            </a:r>
          </a:p>
        </p:txBody>
      </p:sp>
      <p:sp>
        <p:nvSpPr>
          <p:cNvPr id="25" name="24 Forma libre"/>
          <p:cNvSpPr/>
          <p:nvPr/>
        </p:nvSpPr>
        <p:spPr>
          <a:xfrm>
            <a:off x="3500430" y="4902238"/>
            <a:ext cx="487321" cy="324880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GUARDIA </a:t>
            </a:r>
          </a:p>
        </p:txBody>
      </p:sp>
      <p:sp>
        <p:nvSpPr>
          <p:cNvPr id="26" name="25 Forma libre"/>
          <p:cNvSpPr/>
          <p:nvPr/>
        </p:nvSpPr>
        <p:spPr>
          <a:xfrm>
            <a:off x="2285984" y="3012361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MEDICO</a:t>
            </a:r>
          </a:p>
        </p:txBody>
      </p:sp>
      <p:sp>
        <p:nvSpPr>
          <p:cNvPr id="27" name="26 Forma libre"/>
          <p:cNvSpPr/>
          <p:nvPr/>
        </p:nvSpPr>
        <p:spPr>
          <a:xfrm>
            <a:off x="2285984" y="3512427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ENFERMERA 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642910" y="4759362"/>
            <a:ext cx="7000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7072330" y="2226722"/>
            <a:ext cx="107157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COORDINADOR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7072330" y="4902238"/>
            <a:ext cx="107157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AUXILIARES. </a:t>
            </a:r>
          </a:p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ADMTVOS. 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6929454" y="3012540"/>
            <a:ext cx="121444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PROFESIONISTAS ESPECIALIZADOS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2" name="31 Forma libre"/>
          <p:cNvSpPr/>
          <p:nvPr/>
        </p:nvSpPr>
        <p:spPr>
          <a:xfrm>
            <a:off x="3321566" y="3512606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PSICOLOGO</a:t>
            </a:r>
          </a:p>
        </p:txBody>
      </p:sp>
      <p:sp>
        <p:nvSpPr>
          <p:cNvPr id="33" name="32 Forma libre"/>
          <p:cNvSpPr/>
          <p:nvPr/>
        </p:nvSpPr>
        <p:spPr>
          <a:xfrm>
            <a:off x="3321566" y="4012672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PSICOLOGO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2143108" y="2655350"/>
            <a:ext cx="857256" cy="135732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Forma libre"/>
          <p:cNvSpPr/>
          <p:nvPr/>
        </p:nvSpPr>
        <p:spPr>
          <a:xfrm>
            <a:off x="1928794" y="2583912"/>
            <a:ext cx="128588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MÉDICA</a:t>
            </a:r>
          </a:p>
        </p:txBody>
      </p:sp>
      <p:sp>
        <p:nvSpPr>
          <p:cNvPr id="36" name="35 Rectángulo redondeado"/>
          <p:cNvSpPr/>
          <p:nvPr/>
        </p:nvSpPr>
        <p:spPr>
          <a:xfrm>
            <a:off x="3143240" y="2655350"/>
            <a:ext cx="857256" cy="185738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Forma libre"/>
          <p:cNvSpPr/>
          <p:nvPr/>
        </p:nvSpPr>
        <p:spPr>
          <a:xfrm>
            <a:off x="2928926" y="2583912"/>
            <a:ext cx="128588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                             PSICOLÓGICA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4143372" y="2655350"/>
            <a:ext cx="857256" cy="185738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Rectángulo redondeado"/>
          <p:cNvSpPr/>
          <p:nvPr/>
        </p:nvSpPr>
        <p:spPr>
          <a:xfrm>
            <a:off x="5143504" y="2655350"/>
            <a:ext cx="857256" cy="185738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Forma libre"/>
          <p:cNvSpPr/>
          <p:nvPr/>
        </p:nvSpPr>
        <p:spPr>
          <a:xfrm>
            <a:off x="3929058" y="2583912"/>
            <a:ext cx="128588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                                      TRABAJO SOCIAL</a:t>
            </a:r>
          </a:p>
        </p:txBody>
      </p:sp>
      <p:sp>
        <p:nvSpPr>
          <p:cNvPr id="41" name="40 Forma libre"/>
          <p:cNvSpPr/>
          <p:nvPr/>
        </p:nvSpPr>
        <p:spPr>
          <a:xfrm>
            <a:off x="4929190" y="2583912"/>
            <a:ext cx="128588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                                      SUPERVISIÓN</a:t>
            </a:r>
          </a:p>
        </p:txBody>
      </p:sp>
      <p:sp>
        <p:nvSpPr>
          <p:cNvPr id="42" name="41 Forma libre"/>
          <p:cNvSpPr/>
          <p:nvPr/>
        </p:nvSpPr>
        <p:spPr>
          <a:xfrm>
            <a:off x="3428992" y="1298028"/>
            <a:ext cx="1928826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kern="1200" dirty="0" smtClean="0">
                <a:solidFill>
                  <a:schemeClr val="tx1"/>
                </a:solidFill>
                <a:latin typeface="Calibri" pitchFamily="34" charset="0"/>
              </a:rPr>
              <a:t>COMITÉ DE CONVIVENCIA FAMILIAR SUPERVISADA </a:t>
            </a:r>
            <a:endParaRPr lang="es-MX" sz="11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3500430" y="1226590"/>
            <a:ext cx="1785950" cy="57150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Forma libre"/>
          <p:cNvSpPr/>
          <p:nvPr/>
        </p:nvSpPr>
        <p:spPr>
          <a:xfrm>
            <a:off x="5500694" y="1298028"/>
            <a:ext cx="1214446" cy="396318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dirty="0" smtClean="0">
                <a:solidFill>
                  <a:schemeClr val="tx1"/>
                </a:solidFill>
                <a:latin typeface="Calibri" pitchFamily="34" charset="0"/>
              </a:rPr>
              <a:t>PROPUESTA </a:t>
            </a:r>
            <a:endParaRPr lang="es-MX" sz="12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44 Flecha derecha"/>
          <p:cNvSpPr/>
          <p:nvPr/>
        </p:nvSpPr>
        <p:spPr>
          <a:xfrm rot="10800000">
            <a:off x="5429256" y="1381635"/>
            <a:ext cx="214314" cy="214314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CuadroTexto 9"/>
          <p:cNvSpPr txBox="1"/>
          <p:nvPr/>
        </p:nvSpPr>
        <p:spPr>
          <a:xfrm>
            <a:off x="571472" y="458304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latin typeface="Calibri" pitchFamily="34" charset="0"/>
              </a:rPr>
              <a:t>PROPUESTA DE ESTRUCTURA ORGÁNICA</a:t>
            </a:r>
            <a:br>
              <a:rPr lang="es-MX" b="1" i="1" dirty="0" smtClean="0">
                <a:latin typeface="Calibri" pitchFamily="34" charset="0"/>
              </a:rPr>
            </a:br>
            <a:r>
              <a:rPr lang="es-MX" b="1" i="1" dirty="0" smtClean="0">
                <a:latin typeface="Calibri" pitchFamily="34" charset="0"/>
              </a:rPr>
              <a:t>(ESTRUCTURA IDEAL)</a:t>
            </a:r>
            <a:br>
              <a:rPr lang="es-MX" b="1" i="1" dirty="0" smtClean="0">
                <a:latin typeface="Calibri" pitchFamily="34" charset="0"/>
              </a:rPr>
            </a:br>
            <a:r>
              <a:rPr lang="es-MX" b="1" i="1" dirty="0" smtClean="0">
                <a:latin typeface="Calibri" pitchFamily="34" charset="0"/>
              </a:rPr>
              <a:t> </a:t>
            </a:r>
            <a:endParaRPr lang="es-MX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Forma libre"/>
          <p:cNvSpPr/>
          <p:nvPr/>
        </p:nvSpPr>
        <p:spPr>
          <a:xfrm>
            <a:off x="4283225" y="4039179"/>
            <a:ext cx="487321" cy="324880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kern="1200" dirty="0" smtClean="0">
                <a:solidFill>
                  <a:schemeClr val="tx1"/>
                </a:solidFill>
                <a:latin typeface="Calibri" pitchFamily="34" charset="0"/>
              </a:rPr>
              <a:t>AUXILIAR ADMTVO</a:t>
            </a:r>
            <a:endParaRPr lang="es-MX" sz="7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9 Forma libre"/>
          <p:cNvSpPr/>
          <p:nvPr/>
        </p:nvSpPr>
        <p:spPr>
          <a:xfrm>
            <a:off x="3747171" y="3086102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PSICOLOGO</a:t>
            </a:r>
          </a:p>
        </p:txBody>
      </p:sp>
      <p:sp>
        <p:nvSpPr>
          <p:cNvPr id="12" name="11 Forma libre"/>
          <p:cNvSpPr/>
          <p:nvPr/>
        </p:nvSpPr>
        <p:spPr>
          <a:xfrm>
            <a:off x="4140349" y="2014532"/>
            <a:ext cx="713487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800" b="1" kern="1200" dirty="0" smtClean="0">
                <a:solidFill>
                  <a:schemeClr val="tx1"/>
                </a:solidFill>
                <a:latin typeface="Calibri" pitchFamily="34" charset="0"/>
              </a:rPr>
              <a:t>COORDINADOR</a:t>
            </a:r>
            <a:endParaRPr lang="es-MX" sz="10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" name="125 Grupo"/>
          <p:cNvGrpSpPr/>
          <p:nvPr/>
        </p:nvGrpSpPr>
        <p:grpSpPr>
          <a:xfrm>
            <a:off x="1000100" y="5694874"/>
            <a:ext cx="1552346" cy="300731"/>
            <a:chOff x="1001431" y="6057227"/>
            <a:chExt cx="1552346" cy="300731"/>
          </a:xfrm>
        </p:grpSpPr>
        <p:sp>
          <p:nvSpPr>
            <p:cNvPr id="14" name="13 Rectángulo"/>
            <p:cNvSpPr/>
            <p:nvPr/>
          </p:nvSpPr>
          <p:spPr>
            <a:xfrm>
              <a:off x="1001431" y="6057227"/>
              <a:ext cx="355859" cy="28575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 smtClean="0">
                  <a:solidFill>
                    <a:schemeClr val="tx1"/>
                  </a:solidFill>
                  <a:latin typeface="Calibri" pitchFamily="34" charset="0"/>
                </a:rPr>
                <a:t>4</a:t>
              </a:r>
              <a:endParaRPr lang="es-MX" sz="12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1214414" y="6072206"/>
              <a:ext cx="1339363" cy="285752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MX" sz="1000" dirty="0" smtClean="0">
                  <a:solidFill>
                    <a:schemeClr val="tx1"/>
                  </a:solidFill>
                  <a:latin typeface="Calibri" pitchFamily="34" charset="0"/>
                </a:rPr>
                <a:t>PERSONAS EN TOTAL</a:t>
              </a:r>
              <a:endParaRPr lang="es-MX" sz="10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16" name="15 Flecha derecha"/>
          <p:cNvSpPr/>
          <p:nvPr/>
        </p:nvSpPr>
        <p:spPr>
          <a:xfrm>
            <a:off x="4997605" y="2157408"/>
            <a:ext cx="214314" cy="214314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17 Conector recto"/>
          <p:cNvCxnSpPr/>
          <p:nvPr/>
        </p:nvCxnSpPr>
        <p:spPr>
          <a:xfrm>
            <a:off x="639887" y="2657474"/>
            <a:ext cx="7000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orma libre"/>
          <p:cNvSpPr/>
          <p:nvPr/>
        </p:nvSpPr>
        <p:spPr>
          <a:xfrm>
            <a:off x="5211919" y="2056867"/>
            <a:ext cx="1214446" cy="396318"/>
          </a:xfrm>
          <a:custGeom>
            <a:avLst/>
            <a:gdLst>
              <a:gd name="connsiteX0" fmla="*/ 0 w 487321"/>
              <a:gd name="connsiteY0" fmla="*/ 0 h 243660"/>
              <a:gd name="connsiteX1" fmla="*/ 487321 w 487321"/>
              <a:gd name="connsiteY1" fmla="*/ 0 h 243660"/>
              <a:gd name="connsiteX2" fmla="*/ 487321 w 487321"/>
              <a:gd name="connsiteY2" fmla="*/ 243660 h 243660"/>
              <a:gd name="connsiteX3" fmla="*/ 0 w 487321"/>
              <a:gd name="connsiteY3" fmla="*/ 243660 h 243660"/>
              <a:gd name="connsiteX4" fmla="*/ 0 w 487321"/>
              <a:gd name="connsiteY4" fmla="*/ 0 h 24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21" h="243660">
                <a:moveTo>
                  <a:pt x="0" y="0"/>
                </a:moveTo>
                <a:lnTo>
                  <a:pt x="487321" y="0"/>
                </a:lnTo>
                <a:lnTo>
                  <a:pt x="487321" y="243660"/>
                </a:lnTo>
                <a:lnTo>
                  <a:pt x="0" y="24366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dirty="0" smtClean="0">
                <a:solidFill>
                  <a:schemeClr val="tx1"/>
                </a:solidFill>
                <a:latin typeface="Calibri" pitchFamily="34" charset="0"/>
              </a:rPr>
              <a:t>POR MUNICIPIO</a:t>
            </a:r>
            <a:endParaRPr lang="es-MX" sz="1200" kern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23 Forma libre"/>
          <p:cNvSpPr/>
          <p:nvPr/>
        </p:nvSpPr>
        <p:spPr>
          <a:xfrm>
            <a:off x="4747303" y="3086281"/>
            <a:ext cx="536054" cy="357369"/>
          </a:xfrm>
          <a:custGeom>
            <a:avLst/>
            <a:gdLst>
              <a:gd name="connsiteX0" fmla="*/ 0 w 536054"/>
              <a:gd name="connsiteY0" fmla="*/ 0 h 268027"/>
              <a:gd name="connsiteX1" fmla="*/ 536054 w 536054"/>
              <a:gd name="connsiteY1" fmla="*/ 0 h 268027"/>
              <a:gd name="connsiteX2" fmla="*/ 536054 w 536054"/>
              <a:gd name="connsiteY2" fmla="*/ 268027 h 268027"/>
              <a:gd name="connsiteX3" fmla="*/ 0 w 536054"/>
              <a:gd name="connsiteY3" fmla="*/ 268027 h 268027"/>
              <a:gd name="connsiteX4" fmla="*/ 0 w 536054"/>
              <a:gd name="connsiteY4" fmla="*/ 0 h 26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054" h="268027">
                <a:moveTo>
                  <a:pt x="0" y="0"/>
                </a:moveTo>
                <a:lnTo>
                  <a:pt x="536054" y="0"/>
                </a:lnTo>
                <a:lnTo>
                  <a:pt x="536054" y="268027"/>
                </a:lnTo>
                <a:lnTo>
                  <a:pt x="0" y="268027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700" dirty="0" smtClean="0">
                <a:solidFill>
                  <a:schemeClr val="tx1"/>
                </a:solidFill>
                <a:latin typeface="Calibri" pitchFamily="34" charset="0"/>
              </a:rPr>
              <a:t>TRABAJADOR SOCIAL </a:t>
            </a:r>
          </a:p>
        </p:txBody>
      </p:sp>
      <p:cxnSp>
        <p:nvCxnSpPr>
          <p:cNvPr id="28" name="27 Conector recto"/>
          <p:cNvCxnSpPr/>
          <p:nvPr/>
        </p:nvCxnSpPr>
        <p:spPr>
          <a:xfrm>
            <a:off x="707856" y="3820619"/>
            <a:ext cx="7000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7212183" y="2300284"/>
            <a:ext cx="107157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COORDINADOR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7212183" y="4201619"/>
            <a:ext cx="107157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AUXILIARES. </a:t>
            </a:r>
          </a:p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ADMTVOS. 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7069307" y="3086102"/>
            <a:ext cx="121444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000" dirty="0" smtClean="0">
                <a:solidFill>
                  <a:srgbClr val="663300"/>
                </a:solidFill>
                <a:latin typeface="+mj-lt"/>
              </a:rPr>
              <a:t>PROFESIONISTAS ESPECIALIZADOS</a:t>
            </a:r>
            <a:endParaRPr lang="es-MX" sz="10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568845" y="2728912"/>
            <a:ext cx="857256" cy="95835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Forma libre"/>
          <p:cNvSpPr/>
          <p:nvPr/>
        </p:nvSpPr>
        <p:spPr>
          <a:xfrm>
            <a:off x="3397403" y="2657474"/>
            <a:ext cx="117157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                             PSICOLÓGICA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4568977" y="2728912"/>
            <a:ext cx="857256" cy="95835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Forma libre"/>
          <p:cNvSpPr/>
          <p:nvPr/>
        </p:nvSpPr>
        <p:spPr>
          <a:xfrm>
            <a:off x="4354663" y="2657474"/>
            <a:ext cx="1285884" cy="475657"/>
          </a:xfrm>
          <a:custGeom>
            <a:avLst/>
            <a:gdLst>
              <a:gd name="connsiteX0" fmla="*/ 0 w 713487"/>
              <a:gd name="connsiteY0" fmla="*/ 0 h 356743"/>
              <a:gd name="connsiteX1" fmla="*/ 713487 w 713487"/>
              <a:gd name="connsiteY1" fmla="*/ 0 h 356743"/>
              <a:gd name="connsiteX2" fmla="*/ 713487 w 713487"/>
              <a:gd name="connsiteY2" fmla="*/ 356743 h 356743"/>
              <a:gd name="connsiteX3" fmla="*/ 0 w 713487"/>
              <a:gd name="connsiteY3" fmla="*/ 356743 h 356743"/>
              <a:gd name="connsiteX4" fmla="*/ 0 w 713487"/>
              <a:gd name="connsiteY4" fmla="*/ 0 h 3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487" h="356743">
                <a:moveTo>
                  <a:pt x="0" y="0"/>
                </a:moveTo>
                <a:lnTo>
                  <a:pt x="713487" y="0"/>
                </a:lnTo>
                <a:lnTo>
                  <a:pt x="713487" y="356743"/>
                </a:lnTo>
                <a:lnTo>
                  <a:pt x="0" y="356743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</a:rPr>
              <a:t>ÁREA                                       TRABAJO SOCIAL</a:t>
            </a:r>
          </a:p>
        </p:txBody>
      </p:sp>
      <p:sp>
        <p:nvSpPr>
          <p:cNvPr id="46" name="CuadroTexto 9"/>
          <p:cNvSpPr txBox="1"/>
          <p:nvPr/>
        </p:nvSpPr>
        <p:spPr>
          <a:xfrm>
            <a:off x="568003" y="617580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latin typeface="Calibri" pitchFamily="34" charset="0"/>
              </a:rPr>
              <a:t>PROPUESTA DE ESTRUCTURA ORGÁNICA</a:t>
            </a:r>
            <a:br>
              <a:rPr lang="es-MX" b="1" i="1" dirty="0" smtClean="0">
                <a:latin typeface="Calibri" pitchFamily="34" charset="0"/>
              </a:rPr>
            </a:br>
            <a:r>
              <a:rPr lang="es-MX" b="1" i="1" dirty="0" smtClean="0">
                <a:latin typeface="Calibri" pitchFamily="34" charset="0"/>
              </a:rPr>
              <a:t>(ESTRUCTURA MÍNIMA)</a:t>
            </a:r>
            <a:br>
              <a:rPr lang="es-MX" b="1" i="1" dirty="0" smtClean="0">
                <a:latin typeface="Calibri" pitchFamily="34" charset="0"/>
              </a:rPr>
            </a:br>
            <a:r>
              <a:rPr lang="es-MX" b="1" i="1" dirty="0" smtClean="0">
                <a:latin typeface="Calibri" pitchFamily="34" charset="0"/>
              </a:rPr>
              <a:t> </a:t>
            </a:r>
            <a:endParaRPr lang="es-MX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39441" y="1857375"/>
          <a:ext cx="6643734" cy="1334274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545172"/>
                <a:gridCol w="2026595"/>
                <a:gridCol w="571504"/>
                <a:gridCol w="1071570"/>
                <a:gridCol w="2428893"/>
              </a:tblGrid>
              <a:tr h="245466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900" u="none" strike="noStrike" dirty="0"/>
                        <a:t>No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900" u="none" strike="noStrike" dirty="0"/>
                        <a:t>CONCEPTO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900" u="none" strike="noStrike" dirty="0"/>
                        <a:t>NIVEL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900" u="none" strike="noStrike" dirty="0"/>
                        <a:t>SUELDO </a:t>
                      </a:r>
                      <a:endParaRPr lang="es-MX" sz="900" u="none" strike="noStrike" dirty="0" smtClean="0"/>
                    </a:p>
                    <a:p>
                      <a:pPr algn="ctr" fontAlgn="auto"/>
                      <a:r>
                        <a:rPr lang="es-MX" sz="900" u="none" strike="noStrike" dirty="0" smtClean="0"/>
                        <a:t>MENSUAL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/>
                        <a:t>COSTO TOTAL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 smtClean="0"/>
                        <a:t>COORDINADOR</a:t>
                      </a:r>
                      <a:r>
                        <a:rPr lang="es-MX" sz="1000" u="none" strike="noStrike" baseline="0" dirty="0" smtClean="0"/>
                        <a:t> 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/>
                        <a:t>20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$       36,489.00 </a:t>
                      </a:r>
                      <a:endParaRPr lang="es-MX" sz="900" b="1" i="1" u="none" strike="noStrike" dirty="0">
                        <a:solidFill>
                          <a:srgbClr val="646464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  </a:t>
                      </a:r>
                      <a:r>
                        <a:rPr lang="es-MX" sz="900" u="none" strike="noStrike" dirty="0" smtClean="0"/>
                        <a:t>    545,875.44     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</a:tr>
              <a:tr h="10397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/>
                        <a:t>AUXILIAR ADMINISTRATIVO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/>
                        <a:t>03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$         9,078.47 </a:t>
                      </a:r>
                      <a:endParaRPr lang="es-MX" sz="900" b="1" i="1" u="none" strike="noStrike" dirty="0">
                        <a:solidFill>
                          <a:srgbClr val="646464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</a:t>
                      </a:r>
                      <a:r>
                        <a:rPr lang="es-MX" sz="900" u="none" strike="noStrike" dirty="0" smtClean="0"/>
                        <a:t>      135,813.91      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</a:tr>
              <a:tr h="10397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/>
                        <a:t>ESPECIALISTA EN PSICOLOGIA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/>
                        <a:t>14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$       </a:t>
                      </a:r>
                      <a:r>
                        <a:rPr lang="es-MX" sz="900" u="none" strike="noStrike" dirty="0" smtClean="0"/>
                        <a:t>22,205.07 </a:t>
                      </a:r>
                      <a:endParaRPr lang="es-MX" sz="900" b="1" i="1" u="none" strike="noStrike" dirty="0">
                        <a:solidFill>
                          <a:srgbClr val="646464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      </a:t>
                      </a:r>
                      <a:r>
                        <a:rPr lang="es-MX" sz="900" u="none" strike="noStrike" dirty="0" smtClean="0"/>
                        <a:t>332,187.85 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</a:tr>
              <a:tr h="10397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1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/>
                        <a:t>ESPECIALISTA EN TRABAJO SOCIAL, PEDAGOGIA Y/O SOCIOLOGIA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u="none" strike="noStrike" dirty="0"/>
                        <a:t>14</a:t>
                      </a:r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$       </a:t>
                      </a:r>
                      <a:r>
                        <a:rPr lang="es-MX" sz="900" u="none" strike="noStrike" dirty="0" smtClean="0"/>
                        <a:t>22,205.07 </a:t>
                      </a:r>
                      <a:endParaRPr lang="es-MX" sz="900" b="1" i="1" u="none" strike="noStrike" dirty="0">
                        <a:solidFill>
                          <a:srgbClr val="646464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 dirty="0"/>
                        <a:t>        </a:t>
                      </a:r>
                      <a:r>
                        <a:rPr lang="es-MX" sz="900" u="none" strike="noStrike" dirty="0" smtClean="0"/>
                        <a:t>332,187.85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smtClean="0"/>
                        <a:t>  PERSONAL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/>
                        <a:t>    </a:t>
                      </a:r>
                      <a:r>
                        <a:rPr lang="es-MX" sz="1100" u="none" strike="noStrike" dirty="0" smtClean="0"/>
                        <a:t>$ 89,977.47 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/>
                        <a:t>  </a:t>
                      </a:r>
                      <a:r>
                        <a:rPr lang="es-MX" sz="1200" u="none" strike="noStrike" dirty="0" smtClean="0"/>
                        <a:t>$ 1,346,065.05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343401" y="3609975"/>
          <a:ext cx="2939776" cy="1047588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869971"/>
                <a:gridCol w="1069805"/>
              </a:tblGrid>
              <a:tr h="245466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900" u="none" strike="noStrike" dirty="0" smtClean="0"/>
                        <a:t>MUNICIPIO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/>
                        <a:t>COSTO TOTAL</a:t>
                      </a:r>
                      <a:endParaRPr lang="es-MX" sz="9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6116" marR="6116" marT="611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737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smtClean="0"/>
                        <a:t>  MEXICALI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/>
                        <a:t>  </a:t>
                      </a:r>
                      <a:r>
                        <a:rPr lang="es-MX" sz="1200" u="none" strike="noStrike" dirty="0" smtClean="0"/>
                        <a:t>$ 1,346,065 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smtClean="0"/>
                        <a:t>  TECATE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/>
                        <a:t>$ 1,346,065 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 smtClean="0"/>
                        <a:t>  TIJUANA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116" marR="6116" marT="6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 smtClean="0"/>
                        <a:t>$ 1,346,065 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39441" y="3609975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latin typeface="Calibri" pitchFamily="34" charset="0"/>
              </a:rPr>
              <a:t>COSTO ANUAL EN PLANTILLA DE PERSONAL DE 3 CECOFAM </a:t>
            </a:r>
          </a:p>
          <a:p>
            <a:r>
              <a:rPr lang="es-MX" b="1" i="1" dirty="0" smtClean="0">
                <a:latin typeface="Calibri" pitchFamily="34" charset="0"/>
              </a:rPr>
              <a:t>EN EL ESTADO </a:t>
            </a:r>
            <a:r>
              <a:rPr lang="es-MX" b="1" i="1" u="sng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$ 4,038,195</a:t>
            </a:r>
          </a:p>
          <a:p>
            <a:endParaRPr lang="es-MX" b="1" i="1" dirty="0">
              <a:latin typeface="Calibri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39441" y="713006"/>
            <a:ext cx="7886700" cy="581025"/>
          </a:xfrm>
        </p:spPr>
        <p:txBody>
          <a:bodyPr/>
          <a:lstStyle/>
          <a:p>
            <a:r>
              <a:rPr lang="es-MX" sz="1800" b="1" i="1" dirty="0" smtClean="0">
                <a:latin typeface="+mn-lt"/>
              </a:rPr>
              <a:t>COSTO ANUAL EN PLANTILLA DE PERSONAL DE UN CECOFAM</a:t>
            </a:r>
            <a:br>
              <a:rPr lang="es-MX" sz="1800" b="1" i="1" dirty="0" smtClean="0">
                <a:latin typeface="+mn-lt"/>
              </a:rPr>
            </a:br>
            <a:r>
              <a:rPr lang="es-MX" sz="1800" b="1" i="1" dirty="0" smtClean="0">
                <a:latin typeface="+mn-lt"/>
              </a:rPr>
              <a:t>(ESTRUCTURA MÍNIMA)</a:t>
            </a:r>
            <a:endParaRPr lang="es-MX" sz="1800" b="1" i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405</Words>
  <Application>Microsoft Office PowerPoint</Application>
  <PresentationFormat>Presentación en pantalla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Diapositiva 1</vt:lpstr>
      <vt:lpstr>PROYECTO CENTRO DE CONVIVENCIA FAMILIAR  SUPERVISADA   </vt:lpstr>
      <vt:lpstr>ANTECEDENTES</vt:lpstr>
      <vt:lpstr>FUNDAMENTO</vt:lpstr>
      <vt:lpstr>Diapositiva 5</vt:lpstr>
      <vt:lpstr>Diapositiva 6</vt:lpstr>
      <vt:lpstr>Diapositiva 7</vt:lpstr>
      <vt:lpstr>COSTO ANUAL EN PLANTILLA DE PERSONAL DE UN CECOFAM (ESTRUCTURA MÍNIMA)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margarita.uribe</cp:lastModifiedBy>
  <cp:revision>1499</cp:revision>
  <dcterms:created xsi:type="dcterms:W3CDTF">2017-12-05T22:19:32Z</dcterms:created>
  <dcterms:modified xsi:type="dcterms:W3CDTF">2018-11-22T21:35:12Z</dcterms:modified>
</cp:coreProperties>
</file>